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56" r:id="rId5"/>
    <p:sldId id="258" r:id="rId6"/>
    <p:sldId id="260" r:id="rId7"/>
    <p:sldId id="262" r:id="rId8"/>
    <p:sldId id="263" r:id="rId9"/>
    <p:sldId id="264" r:id="rId10"/>
    <p:sldId id="267" r:id="rId11"/>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158" autoAdjust="0"/>
    <p:restoredTop sz="94660"/>
  </p:normalViewPr>
  <p:slideViewPr>
    <p:cSldViewPr snapToGrid="0">
      <p:cViewPr varScale="1">
        <p:scale>
          <a:sx n="43" d="100"/>
          <a:sy n="43" d="100"/>
        </p:scale>
        <p:origin x="1808" y="2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roki Okuda (JP)" userId="e4c07a1f-82e1-4493-af39-87f1f8d28ebb" providerId="ADAL" clId="{DE58DB15-C94C-4F1C-9CE3-10EEDCB345E1}"/>
    <pc:docChg chg="undo custSel delSld modSld sldOrd">
      <pc:chgData name="Hiroki Okuda (JP)" userId="e4c07a1f-82e1-4493-af39-87f1f8d28ebb" providerId="ADAL" clId="{DE58DB15-C94C-4F1C-9CE3-10EEDCB345E1}" dt="2025-12-23T03:49:41.804" v="969"/>
      <pc:docMkLst>
        <pc:docMk/>
      </pc:docMkLst>
      <pc:sldChg chg="modSp mod">
        <pc:chgData name="Hiroki Okuda (JP)" userId="e4c07a1f-82e1-4493-af39-87f1f8d28ebb" providerId="ADAL" clId="{DE58DB15-C94C-4F1C-9CE3-10EEDCB345E1}" dt="2025-12-23T03:49:41.804" v="969"/>
        <pc:sldMkLst>
          <pc:docMk/>
          <pc:sldMk cId="3887099665" sldId="262"/>
        </pc:sldMkLst>
        <pc:spChg chg="mod">
          <ac:chgData name="Hiroki Okuda (JP)" userId="e4c07a1f-82e1-4493-af39-87f1f8d28ebb" providerId="ADAL" clId="{DE58DB15-C94C-4F1C-9CE3-10EEDCB345E1}" dt="2025-12-23T03:49:41.804" v="969"/>
          <ac:spMkLst>
            <pc:docMk/>
            <pc:sldMk cId="3887099665" sldId="262"/>
            <ac:spMk id="3" creationId="{1106DA50-2BCC-0691-343E-A254BA5E287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27478-28CC-4B57-B90D-E9AE38202BE7}" type="datetimeFigureOut">
              <a:rPr kumimoji="1" lang="ja-JP" altLang="en-US" smtClean="0"/>
              <a:t>2025/12/23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EFDDD5-E5A9-4584-BE68-78D272F8A00C}" type="slidenum">
              <a:rPr kumimoji="1" lang="ja-JP" altLang="en-US" smtClean="0"/>
              <a:t>‹#›</a:t>
            </a:fld>
            <a:endParaRPr kumimoji="1" lang="ja-JP" altLang="en-US"/>
          </a:p>
        </p:txBody>
      </p:sp>
    </p:spTree>
    <p:extLst>
      <p:ext uri="{BB962C8B-B14F-4D97-AF65-F5344CB8AC3E}">
        <p14:creationId xmlns:p14="http://schemas.microsoft.com/office/powerpoint/2010/main" val="39985710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9D2ED7-AC7C-49B6-DD58-52C76AF4D6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F4C2D3C-6AF9-810E-3AA2-D5C4365DB9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5A4E404-C0E6-9B71-E5CE-AF9058057C30}"/>
              </a:ext>
            </a:extLst>
          </p:cNvPr>
          <p:cNvSpPr>
            <a:spLocks noGrp="1"/>
          </p:cNvSpPr>
          <p:nvPr>
            <p:ph type="dt" sz="half" idx="10"/>
          </p:nvPr>
        </p:nvSpPr>
        <p:spPr/>
        <p:txBody>
          <a:bodyPr/>
          <a:lstStyle/>
          <a:p>
            <a:fld id="{608F601F-6100-4902-92F3-4D754554F122}" type="datetime1">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F6BCFD2B-B1AA-15A9-58D6-10B4FC4A23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5409E5-76D1-5F36-BB06-4746276E88E4}"/>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109764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3B3111-5948-B9AD-027D-F00882E84B6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C6FCDD2-7A02-C0E8-7832-99236011424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DC9F63-A2ED-F72D-67F2-7373BEFC17A9}"/>
              </a:ext>
            </a:extLst>
          </p:cNvPr>
          <p:cNvSpPr>
            <a:spLocks noGrp="1"/>
          </p:cNvSpPr>
          <p:nvPr>
            <p:ph type="dt" sz="half" idx="10"/>
          </p:nvPr>
        </p:nvSpPr>
        <p:spPr/>
        <p:txBody>
          <a:bodyPr/>
          <a:lstStyle/>
          <a:p>
            <a:fld id="{1A74FF00-EAD9-481B-A065-C23805CA21FF}" type="datetime1">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59C799D9-58A0-95F0-D2C9-1D77F4A10E5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D67803D-868B-4DB1-B4ED-EEC5E3C0FA68}"/>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523827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50BF16F-5FBC-5736-A5AB-597D491DFBE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62AD694-C280-C306-DC53-8A1446AEA19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2AACE8-6098-A50F-626B-0A9E473B6B93}"/>
              </a:ext>
            </a:extLst>
          </p:cNvPr>
          <p:cNvSpPr>
            <a:spLocks noGrp="1"/>
          </p:cNvSpPr>
          <p:nvPr>
            <p:ph type="dt" sz="half" idx="10"/>
          </p:nvPr>
        </p:nvSpPr>
        <p:spPr/>
        <p:txBody>
          <a:bodyPr/>
          <a:lstStyle/>
          <a:p>
            <a:fld id="{6208BD95-D5EF-4226-8B28-FCE453CB8F9C}" type="datetime1">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2E3DBEFC-92F9-F2C1-F335-4EEFE5A001B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BB5705-FEB0-9690-9C85-E3102341824B}"/>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2481390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CE47FE9-B7FD-A86C-25C0-C767E5706F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35F96F-C1B9-D661-205D-E1FA0E1D128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BC7A565-D3AD-48B7-6081-091AA78D9897}"/>
              </a:ext>
            </a:extLst>
          </p:cNvPr>
          <p:cNvSpPr>
            <a:spLocks noGrp="1"/>
          </p:cNvSpPr>
          <p:nvPr>
            <p:ph type="dt" sz="half" idx="10"/>
          </p:nvPr>
        </p:nvSpPr>
        <p:spPr/>
        <p:txBody>
          <a:bodyPr/>
          <a:lstStyle/>
          <a:p>
            <a:fld id="{D97E77C7-149A-4BF4-A646-A3B4A6B99B93}" type="datetime1">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147B3A47-A88E-4C6E-B33C-E940779A0D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6C9CF08-7530-5521-EB28-39C97F110C9F}"/>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4285236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1BD831-36E6-6713-3EB7-F4E5AC3E457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6EBFED0-6F40-1E84-C696-EDD8F04978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3F625E1-8B0E-6BA4-1DC4-7E77EFCB3566}"/>
              </a:ext>
            </a:extLst>
          </p:cNvPr>
          <p:cNvSpPr>
            <a:spLocks noGrp="1"/>
          </p:cNvSpPr>
          <p:nvPr>
            <p:ph type="dt" sz="half" idx="10"/>
          </p:nvPr>
        </p:nvSpPr>
        <p:spPr/>
        <p:txBody>
          <a:bodyPr/>
          <a:lstStyle/>
          <a:p>
            <a:fld id="{CCE64634-ADBB-4EE4-8E9F-ED854C5EA40D}" type="datetime1">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68AA0316-DF86-999F-2CC1-6E6F460A41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2D44C47-F256-D268-4CEB-E2C74A070882}"/>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2510292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C73FA3-64DE-247A-5ADC-3A3A1544935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90065D2-2DC1-2F92-C608-71EF619B380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922E3AE-68E8-D3FB-C949-D9029ADE87E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47DD837-45A2-8F39-182B-820ACEC66A3D}"/>
              </a:ext>
            </a:extLst>
          </p:cNvPr>
          <p:cNvSpPr>
            <a:spLocks noGrp="1"/>
          </p:cNvSpPr>
          <p:nvPr>
            <p:ph type="dt" sz="half" idx="10"/>
          </p:nvPr>
        </p:nvSpPr>
        <p:spPr/>
        <p:txBody>
          <a:bodyPr/>
          <a:lstStyle/>
          <a:p>
            <a:fld id="{34B49B04-06D9-46FC-8341-61A6AD1AE922}" type="datetime1">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0C8ACADF-801A-C887-BEA1-5D8B721A258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0E25EB0-64ED-CB91-4A82-E2EAFB7A6510}"/>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279819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4F88BC-7487-59C5-1BA0-BF8E0401415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947C0AD-CBD4-8ACA-75DE-611B88AC4D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51679D5-5508-3267-ECA0-626647A1853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B3755FE-84A4-E951-D406-C821DCBF47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EB0821A-D97E-16D0-B71D-09CF5C40620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C95481D-883A-E536-4EE8-33820844C6C2}"/>
              </a:ext>
            </a:extLst>
          </p:cNvPr>
          <p:cNvSpPr>
            <a:spLocks noGrp="1"/>
          </p:cNvSpPr>
          <p:nvPr>
            <p:ph type="dt" sz="half" idx="10"/>
          </p:nvPr>
        </p:nvSpPr>
        <p:spPr/>
        <p:txBody>
          <a:bodyPr/>
          <a:lstStyle/>
          <a:p>
            <a:fld id="{7D5AFF53-6F9B-4876-B367-CDBE63BCD446}" type="datetime1">
              <a:rPr kumimoji="1" lang="ja-JP" altLang="en-US" smtClean="0"/>
              <a:t>2025/12/23</a:t>
            </a:fld>
            <a:endParaRPr kumimoji="1" lang="ja-JP" altLang="en-US"/>
          </a:p>
        </p:txBody>
      </p:sp>
      <p:sp>
        <p:nvSpPr>
          <p:cNvPr id="8" name="フッター プレースホルダー 7">
            <a:extLst>
              <a:ext uri="{FF2B5EF4-FFF2-40B4-BE49-F238E27FC236}">
                <a16:creationId xmlns:a16="http://schemas.microsoft.com/office/drawing/2014/main" id="{2D33AE7D-A313-90D2-B232-995943B2F24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A0ED33A-EFFC-E9A2-3801-6A02D29EB993}"/>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1633577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E67AEA-F7E6-905A-C9DC-4FD444E13C2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1DEC73A-0274-2B48-DA80-FE3AF146CC76}"/>
              </a:ext>
            </a:extLst>
          </p:cNvPr>
          <p:cNvSpPr>
            <a:spLocks noGrp="1"/>
          </p:cNvSpPr>
          <p:nvPr>
            <p:ph type="dt" sz="half" idx="10"/>
          </p:nvPr>
        </p:nvSpPr>
        <p:spPr/>
        <p:txBody>
          <a:bodyPr/>
          <a:lstStyle/>
          <a:p>
            <a:fld id="{6115F7DB-FAFC-4438-88A7-B72AF49E166F}" type="datetime1">
              <a:rPr kumimoji="1" lang="ja-JP" altLang="en-US" smtClean="0"/>
              <a:t>2025/12/23</a:t>
            </a:fld>
            <a:endParaRPr kumimoji="1" lang="ja-JP" altLang="en-US"/>
          </a:p>
        </p:txBody>
      </p:sp>
      <p:sp>
        <p:nvSpPr>
          <p:cNvPr id="4" name="フッター プレースホルダー 3">
            <a:extLst>
              <a:ext uri="{FF2B5EF4-FFF2-40B4-BE49-F238E27FC236}">
                <a16:creationId xmlns:a16="http://schemas.microsoft.com/office/drawing/2014/main" id="{CCD46FD9-61C1-113A-A484-3CD275F3C6B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6A544B8-E293-9FFF-CD77-0A892C11454A}"/>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1576059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B89CEF7-5D5C-3341-96C3-CA2A03B72C96}"/>
              </a:ext>
            </a:extLst>
          </p:cNvPr>
          <p:cNvSpPr>
            <a:spLocks noGrp="1"/>
          </p:cNvSpPr>
          <p:nvPr>
            <p:ph type="dt" sz="half" idx="10"/>
          </p:nvPr>
        </p:nvSpPr>
        <p:spPr/>
        <p:txBody>
          <a:bodyPr/>
          <a:lstStyle/>
          <a:p>
            <a:fld id="{3F11B4D6-1FCD-41D7-8B30-5F60327A4C6A}" type="datetime1">
              <a:rPr kumimoji="1" lang="ja-JP" altLang="en-US" smtClean="0"/>
              <a:t>2025/12/23</a:t>
            </a:fld>
            <a:endParaRPr kumimoji="1" lang="ja-JP" altLang="en-US"/>
          </a:p>
        </p:txBody>
      </p:sp>
      <p:sp>
        <p:nvSpPr>
          <p:cNvPr id="3" name="フッター プレースホルダー 2">
            <a:extLst>
              <a:ext uri="{FF2B5EF4-FFF2-40B4-BE49-F238E27FC236}">
                <a16:creationId xmlns:a16="http://schemas.microsoft.com/office/drawing/2014/main" id="{801AB70A-06E4-568F-BB09-1AB369A733D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AAC4FDF-88F7-8C7F-1505-33548158497A}"/>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23955434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A79BF3-3BCC-12C3-F4F2-CF3AAE7D79D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EEE1EE7-DE7E-EF88-7FA0-262CF8D455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15A9045-8B33-2383-3556-29F8A42E8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FE97FDE-F772-AB7B-18AA-399F6EFFEF12}"/>
              </a:ext>
            </a:extLst>
          </p:cNvPr>
          <p:cNvSpPr>
            <a:spLocks noGrp="1"/>
          </p:cNvSpPr>
          <p:nvPr>
            <p:ph type="dt" sz="half" idx="10"/>
          </p:nvPr>
        </p:nvSpPr>
        <p:spPr/>
        <p:txBody>
          <a:bodyPr/>
          <a:lstStyle/>
          <a:p>
            <a:fld id="{F4EB48D8-8F5F-4A07-BAC7-1C60659BF279}" type="datetime1">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D6C7D16B-030F-5AFB-8807-1F282000AFC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6700680-472C-F963-47C5-5459BCA38BAF}"/>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3002471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BED954-E9F0-FABE-FB9E-281CE77FFFB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82F6FE4-4518-800B-50CA-997390BC31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6146900-06B6-378B-A063-1A14DC3205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919933F-55FB-C19F-DA01-4D782E8624C8}"/>
              </a:ext>
            </a:extLst>
          </p:cNvPr>
          <p:cNvSpPr>
            <a:spLocks noGrp="1"/>
          </p:cNvSpPr>
          <p:nvPr>
            <p:ph type="dt" sz="half" idx="10"/>
          </p:nvPr>
        </p:nvSpPr>
        <p:spPr/>
        <p:txBody>
          <a:bodyPr/>
          <a:lstStyle/>
          <a:p>
            <a:fld id="{2CB3AE04-6B46-4F51-94D6-0E52F11FB202}" type="datetime1">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FA1D10E0-7F5E-0443-88FC-0AB5580F928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39A2D56-BF80-D0DD-9A79-83DC55E008FA}"/>
              </a:ext>
            </a:extLst>
          </p:cNvPr>
          <p:cNvSpPr>
            <a:spLocks noGrp="1"/>
          </p:cNvSpPr>
          <p:nvPr>
            <p:ph type="sldNum" sz="quarter" idx="12"/>
          </p:nvPr>
        </p:nvSpPr>
        <p:spPr/>
        <p:txBody>
          <a:body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3214315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37CC746-79CC-8DB5-CE45-E31D1423C7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AC9348B-0094-37AE-7D5A-E442D9D24A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97072EF-19CB-E2B5-2485-7755674A8C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2B870C-83C4-450A-AA04-52D5AE3981D3}" type="datetime1">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4B89CFFE-660B-5671-40D8-DA65BE84F4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0A19356-FB82-7428-C956-B87CC8692C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01C1EDF-C0B8-4EA1-A637-41AD1961C60F}" type="slidenum">
              <a:rPr kumimoji="1" lang="ja-JP" altLang="en-US" smtClean="0"/>
              <a:t>‹#›</a:t>
            </a:fld>
            <a:endParaRPr kumimoji="1" lang="ja-JP" altLang="en-US"/>
          </a:p>
        </p:txBody>
      </p:sp>
    </p:spTree>
    <p:extLst>
      <p:ext uri="{BB962C8B-B14F-4D97-AF65-F5344CB8AC3E}">
        <p14:creationId xmlns:p14="http://schemas.microsoft.com/office/powerpoint/2010/main" val="1441484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358E16-92C1-F52A-D2EC-FE798452680F}"/>
              </a:ext>
            </a:extLst>
          </p:cNvPr>
          <p:cNvSpPr>
            <a:spLocks noGrp="1"/>
          </p:cNvSpPr>
          <p:nvPr>
            <p:ph type="ctrTitle"/>
          </p:nvPr>
        </p:nvSpPr>
        <p:spPr>
          <a:xfrm>
            <a:off x="1534477" y="406400"/>
            <a:ext cx="9144000" cy="2051050"/>
          </a:xfrm>
        </p:spPr>
        <p:txBody>
          <a:bodyPr anchor="ctr">
            <a:noAutofit/>
          </a:bodyPr>
          <a:lstStyle/>
          <a:p>
            <a:r>
              <a:rPr kumimoji="1" lang="en-US" altLang="ja-JP" sz="2800" dirty="0">
                <a:latin typeface="ＭＳ Ｐゴシック" panose="020B0600070205080204" pitchFamily="50" charset="-128"/>
                <a:ea typeface="ＭＳ Ｐゴシック" panose="020B0600070205080204" pitchFamily="50" charset="-128"/>
              </a:rPr>
              <a:t>NEDO</a:t>
            </a:r>
            <a:r>
              <a:rPr kumimoji="1" lang="ja-JP" altLang="en-US" sz="2800" dirty="0">
                <a:latin typeface="ＭＳ Ｐゴシック" panose="020B0600070205080204" pitchFamily="50" charset="-128"/>
                <a:ea typeface="ＭＳ Ｐゴシック" panose="020B0600070205080204" pitchFamily="50" charset="-128"/>
              </a:rPr>
              <a:t>懸賞金活用型プログラム／量子コンピュータを用いた</a:t>
            </a:r>
            <a:br>
              <a:rPr kumimoji="1" lang="ja-JP" altLang="en-US" sz="2800" dirty="0">
                <a:latin typeface="ＭＳ Ｐゴシック" panose="020B0600070205080204" pitchFamily="50" charset="-128"/>
                <a:ea typeface="ＭＳ Ｐゴシック" panose="020B0600070205080204" pitchFamily="50" charset="-128"/>
              </a:rPr>
            </a:br>
            <a:r>
              <a:rPr kumimoji="1" lang="ja-JP" altLang="en-US" sz="2800" dirty="0">
                <a:latin typeface="ＭＳ Ｐゴシック" panose="020B0600070205080204" pitchFamily="50" charset="-128"/>
                <a:ea typeface="ＭＳ Ｐゴシック" panose="020B0600070205080204" pitchFamily="50" charset="-128"/>
              </a:rPr>
              <a:t>社会問題ソリューション開発</a:t>
            </a:r>
            <a:br>
              <a:rPr kumimoji="1" lang="en-US" altLang="ja-JP" sz="2800" dirty="0">
                <a:latin typeface="ＭＳ Ｐゴシック" panose="020B0600070205080204" pitchFamily="50" charset="-128"/>
                <a:ea typeface="ＭＳ Ｐゴシック" panose="020B0600070205080204" pitchFamily="50" charset="-128"/>
              </a:rPr>
            </a:br>
            <a:br>
              <a:rPr kumimoji="1" lang="en-US" altLang="ja-JP" sz="2800" dirty="0">
                <a:latin typeface="ＭＳ Ｐゴシック" panose="020B0600070205080204" pitchFamily="50" charset="-128"/>
                <a:ea typeface="ＭＳ Ｐゴシック" panose="020B0600070205080204" pitchFamily="50" charset="-128"/>
              </a:rPr>
            </a:br>
            <a:r>
              <a:rPr kumimoji="1" lang="ja-JP" altLang="en-US" sz="2800" dirty="0">
                <a:latin typeface="ＭＳ Ｐゴシック" panose="020B0600070205080204" pitchFamily="50" charset="-128"/>
                <a:ea typeface="ＭＳ Ｐゴシック" panose="020B0600070205080204" pitchFamily="50" charset="-128"/>
              </a:rPr>
              <a:t>成果報告書 概要版</a:t>
            </a:r>
          </a:p>
        </p:txBody>
      </p:sp>
      <p:graphicFrame>
        <p:nvGraphicFramePr>
          <p:cNvPr id="4" name="表 3">
            <a:extLst>
              <a:ext uri="{FF2B5EF4-FFF2-40B4-BE49-F238E27FC236}">
                <a16:creationId xmlns:a16="http://schemas.microsoft.com/office/drawing/2014/main" id="{1DF08D29-E263-24FD-FD40-648530548AF3}"/>
              </a:ext>
            </a:extLst>
          </p:cNvPr>
          <p:cNvGraphicFramePr>
            <a:graphicFrameLocks noGrp="1"/>
          </p:cNvGraphicFramePr>
          <p:nvPr>
            <p:extLst>
              <p:ext uri="{D42A27DB-BD31-4B8C-83A1-F6EECF244321}">
                <p14:modId xmlns:p14="http://schemas.microsoft.com/office/powerpoint/2010/main" val="3257631766"/>
              </p:ext>
            </p:extLst>
          </p:nvPr>
        </p:nvGraphicFramePr>
        <p:xfrm>
          <a:off x="828675" y="2312670"/>
          <a:ext cx="10555605" cy="2047102"/>
        </p:xfrm>
        <a:graphic>
          <a:graphicData uri="http://schemas.openxmlformats.org/drawingml/2006/table">
            <a:tbl>
              <a:tblPr firstCol="1">
                <a:tableStyleId>{8EC20E35-A176-4012-BC5E-935CFFF8708E}</a:tableStyleId>
              </a:tblPr>
              <a:tblGrid>
                <a:gridCol w="1651635">
                  <a:extLst>
                    <a:ext uri="{9D8B030D-6E8A-4147-A177-3AD203B41FA5}">
                      <a16:colId xmlns:a16="http://schemas.microsoft.com/office/drawing/2014/main" val="2647140706"/>
                    </a:ext>
                  </a:extLst>
                </a:gridCol>
                <a:gridCol w="8903970">
                  <a:extLst>
                    <a:ext uri="{9D8B030D-6E8A-4147-A177-3AD203B41FA5}">
                      <a16:colId xmlns:a16="http://schemas.microsoft.com/office/drawing/2014/main" val="2465931386"/>
                    </a:ext>
                  </a:extLst>
                </a:gridCol>
              </a:tblGrid>
              <a:tr h="278130">
                <a:tc>
                  <a:txBody>
                    <a:bodyPr/>
                    <a:lstStyle/>
                    <a:p>
                      <a:r>
                        <a:rPr kumimoji="1" lang="ja-JP" altLang="en-US" sz="1600" dirty="0"/>
                        <a:t>応募代表者氏名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kumimoji="1" lang="ja-JP" altLang="en-US" sz="1600" dirty="0">
                          <a:solidFill>
                            <a:srgbClr val="0070C0"/>
                          </a:solidFill>
                        </a:rPr>
                        <a:t>応募代表者の氏名を記入ください。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127639292"/>
                  </a:ext>
                </a:extLst>
              </a:tr>
              <a:tr h="278130">
                <a:tc>
                  <a:txBody>
                    <a:bodyPr/>
                    <a:lstStyle/>
                    <a:p>
                      <a:r>
                        <a:rPr lang="ja-JP" altLang="en-US" sz="1600"/>
                        <a:t>チーム</a:t>
                      </a:r>
                      <a:r>
                        <a:rPr kumimoji="1" lang="ja-JP" altLang="en-US" sz="160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kumimoji="1" lang="ja-JP" altLang="en-US" sz="1600" dirty="0">
                          <a:solidFill>
                            <a:srgbClr val="0070C0"/>
                          </a:solidFill>
                        </a:rPr>
                        <a:t>応募チーム名を記入ください。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934045952"/>
                  </a:ext>
                </a:extLst>
              </a:tr>
              <a:tr h="278130">
                <a:tc>
                  <a:txBody>
                    <a:bodyPr/>
                    <a:lstStyle/>
                    <a:p>
                      <a:r>
                        <a:rPr kumimoji="1" lang="ja-JP" altLang="en-US" sz="1600" dirty="0"/>
                        <a:t>選択課題</a:t>
                      </a:r>
                      <a:r>
                        <a:rPr kumimoji="1" lang="en-US" altLang="ja-JP" sz="1600" dirty="0"/>
                        <a:t>ID</a:t>
                      </a:r>
                      <a:endParaRPr kumimoji="1" lang="ja-JP" altLang="en-US" sz="16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kumimoji="1" lang="ja-JP" altLang="en-US" sz="1600" dirty="0">
                          <a:solidFill>
                            <a:srgbClr val="0070C0"/>
                          </a:solidFill>
                        </a:rPr>
                        <a:t>課題リストの中から取り組みたい課題を選択し、課題</a:t>
                      </a:r>
                      <a:r>
                        <a:rPr kumimoji="1" lang="en-US" altLang="ja-JP" sz="1600" dirty="0">
                          <a:solidFill>
                            <a:srgbClr val="0070C0"/>
                          </a:solidFill>
                        </a:rPr>
                        <a:t>ID</a:t>
                      </a:r>
                      <a:r>
                        <a:rPr kumimoji="1" lang="ja-JP" altLang="en-US" sz="1600" dirty="0">
                          <a:solidFill>
                            <a:srgbClr val="0070C0"/>
                          </a:solidFill>
                        </a:rPr>
                        <a:t>を記入ください。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612884"/>
                  </a:ext>
                </a:extLst>
              </a:tr>
              <a:tr h="278130">
                <a:tc>
                  <a:txBody>
                    <a:bodyPr/>
                    <a:lstStyle/>
                    <a:p>
                      <a:r>
                        <a:rPr kumimoji="1" lang="ja-JP" altLang="en-US" sz="1600" dirty="0"/>
                        <a:t>選択課題名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kumimoji="1" lang="ja-JP" altLang="en-US" sz="1600" dirty="0">
                          <a:solidFill>
                            <a:srgbClr val="0070C0"/>
                          </a:solidFill>
                        </a:rPr>
                        <a:t>課題リストの中から取り組みたい課題を選択し、課題名を記入ください。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834218987"/>
                  </a:ext>
                </a:extLst>
              </a:tr>
              <a:tr h="370702">
                <a:tc>
                  <a:txBody>
                    <a:bodyPr/>
                    <a:lstStyle/>
                    <a:p>
                      <a:r>
                        <a:rPr kumimoji="1" lang="ja-JP" altLang="en-US" sz="1600" dirty="0"/>
                        <a:t>提案名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kumimoji="1" lang="ja-JP" altLang="en-US" sz="1600" dirty="0">
                          <a:solidFill>
                            <a:srgbClr val="0070C0"/>
                          </a:solidFill>
                        </a:rPr>
                        <a:t>ご提案の内容を端的に表した名称を設定して下さい。（</a:t>
                      </a:r>
                      <a:r>
                        <a:rPr kumimoji="1" lang="en-US" altLang="ja-JP" sz="1600" dirty="0">
                          <a:solidFill>
                            <a:srgbClr val="0070C0"/>
                          </a:solidFill>
                        </a:rPr>
                        <a:t>50</a:t>
                      </a:r>
                      <a:r>
                        <a:rPr kumimoji="1" lang="ja-JP" altLang="en-US" sz="1600" dirty="0">
                          <a:solidFill>
                            <a:srgbClr val="0070C0"/>
                          </a:solidFill>
                        </a:rPr>
                        <a:t>文字以内）</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455321603"/>
                  </a:ext>
                </a:extLst>
              </a:tr>
              <a:tr h="278130">
                <a:tc>
                  <a:txBody>
                    <a:bodyPr/>
                    <a:lstStyle/>
                    <a:p>
                      <a:r>
                        <a:rPr kumimoji="1" lang="ja-JP" altLang="en-US" sz="1600" dirty="0"/>
                        <a:t>解決案</a:t>
                      </a:r>
                      <a:r>
                        <a:rPr kumimoji="1" lang="en-US" altLang="ja-JP" sz="1600" dirty="0"/>
                        <a:t>ID</a:t>
                      </a:r>
                      <a:endParaRPr kumimoji="1" lang="ja-JP" altLang="en-US" sz="16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kumimoji="1" lang="ja-JP" altLang="en-US" sz="1600" dirty="0">
                          <a:solidFill>
                            <a:srgbClr val="0070C0"/>
                          </a:solidFill>
                        </a:rPr>
                        <a:t>解決案募集のスクリーニング採択者のみ記載ください。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68570265"/>
                  </a:ext>
                </a:extLst>
              </a:tr>
            </a:tbl>
          </a:graphicData>
        </a:graphic>
      </p:graphicFrame>
      <p:sp>
        <p:nvSpPr>
          <p:cNvPr id="7" name="テキスト ボックス 6">
            <a:extLst>
              <a:ext uri="{FF2B5EF4-FFF2-40B4-BE49-F238E27FC236}">
                <a16:creationId xmlns:a16="http://schemas.microsoft.com/office/drawing/2014/main" id="{F39926A4-9C14-EF88-5CB9-6CDB5B3B8FEC}"/>
              </a:ext>
            </a:extLst>
          </p:cNvPr>
          <p:cNvSpPr txBox="1"/>
          <p:nvPr/>
        </p:nvSpPr>
        <p:spPr>
          <a:xfrm>
            <a:off x="838200" y="4441924"/>
            <a:ext cx="10555606" cy="2123658"/>
          </a:xfrm>
          <a:prstGeom prst="rect">
            <a:avLst/>
          </a:prstGeom>
          <a:noFill/>
          <a:ln>
            <a:solidFill>
              <a:schemeClr val="bg1">
                <a:lumMod val="85000"/>
              </a:schemeClr>
            </a:solidFill>
          </a:ln>
        </p:spPr>
        <p:txBody>
          <a:bodyPr wrap="square" rtlCol="0">
            <a:spAutoFit/>
          </a:bodyPr>
          <a:lstStyle/>
          <a:p>
            <a:r>
              <a:rPr kumimoji="1" lang="ja-JP" altLang="en-US" sz="1200" dirty="0"/>
              <a:t>◆成果報告書</a:t>
            </a:r>
            <a:r>
              <a:rPr lang="ja-JP" altLang="en-US" sz="1200" dirty="0"/>
              <a:t>（</a:t>
            </a:r>
            <a:r>
              <a:rPr kumimoji="1" lang="ja-JP" altLang="en-US" sz="1200" dirty="0"/>
              <a:t>概要版</a:t>
            </a:r>
            <a:r>
              <a:rPr lang="ja-JP" altLang="en-US" sz="1200" dirty="0"/>
              <a:t>）</a:t>
            </a:r>
            <a:r>
              <a:rPr kumimoji="1" lang="ja-JP" altLang="en-US" sz="1200" dirty="0"/>
              <a:t>作成</a:t>
            </a:r>
            <a:r>
              <a:rPr lang="ja-JP" altLang="en-US" sz="1200" dirty="0"/>
              <a:t>要領</a:t>
            </a:r>
            <a:endParaRPr lang="en-US" altLang="ja-JP" sz="1200" dirty="0"/>
          </a:p>
          <a:p>
            <a:r>
              <a:rPr kumimoji="1" lang="ja-JP" altLang="en-US" sz="1200" dirty="0"/>
              <a:t>以下の点を留意したうえで成果報告書概要版を作成ください。</a:t>
            </a:r>
            <a:endParaRPr kumimoji="1" lang="en-US" altLang="ja-JP" sz="1200" dirty="0"/>
          </a:p>
          <a:p>
            <a:pPr marL="285750" indent="-285750">
              <a:buFont typeface="Arial" panose="020B0604020202020204" pitchFamily="34" charset="0"/>
              <a:buChar char="•"/>
            </a:pPr>
            <a:r>
              <a:rPr lang="ja-JP" altLang="en-US" sz="1200" dirty="0"/>
              <a:t>記載項目は本様式の項目に沿う形で各ページに記載すること。</a:t>
            </a:r>
            <a:r>
              <a:rPr lang="en-US" altLang="ja-JP" sz="1200" dirty="0"/>
              <a:t>※</a:t>
            </a:r>
            <a:r>
              <a:rPr lang="ja-JP" altLang="en-US" sz="1200" dirty="0"/>
              <a:t>なお、記載項目とは別途</a:t>
            </a:r>
            <a:r>
              <a:rPr lang="en-US" altLang="ja-JP" sz="1200" dirty="0"/>
              <a:t>3</a:t>
            </a:r>
            <a:r>
              <a:rPr lang="ja-JP" altLang="en-US" sz="1200" dirty="0"/>
              <a:t>ページまでページを追加し、自由に記載いただくことが可能</a:t>
            </a:r>
            <a:endParaRPr lang="en-US" altLang="ja-JP" sz="1200" dirty="0"/>
          </a:p>
          <a:p>
            <a:pPr marL="285750" indent="-285750">
              <a:buFont typeface="Arial" panose="020B0604020202020204" pitchFamily="34" charset="0"/>
              <a:buChar char="•"/>
            </a:pPr>
            <a:r>
              <a:rPr kumimoji="1" lang="ja-JP" altLang="en-US" sz="1200" dirty="0"/>
              <a:t>ファイルは</a:t>
            </a:r>
            <a:r>
              <a:rPr kumimoji="1" lang="en-US" altLang="ja-JP" sz="1200" dirty="0"/>
              <a:t>16:9</a:t>
            </a:r>
            <a:r>
              <a:rPr kumimoji="1" lang="ja-JP" altLang="en-US" sz="1200" dirty="0"/>
              <a:t>の横で</a:t>
            </a:r>
            <a:r>
              <a:rPr kumimoji="1" lang="en-US" altLang="ja-JP" sz="1200" dirty="0"/>
              <a:t>PDF</a:t>
            </a:r>
            <a:r>
              <a:rPr lang="ja-JP" altLang="en-US" sz="1200" dirty="0"/>
              <a:t>にて提出すること</a:t>
            </a:r>
            <a:endParaRPr lang="en-US" altLang="ja-JP" sz="1200" dirty="0"/>
          </a:p>
          <a:p>
            <a:pPr marL="285750" indent="-285750">
              <a:buFont typeface="Arial" panose="020B0604020202020204" pitchFamily="34" charset="0"/>
              <a:buChar char="•"/>
            </a:pPr>
            <a:r>
              <a:rPr lang="ja-JP" altLang="en-US" sz="1200" dirty="0"/>
              <a:t>フォントサイズは</a:t>
            </a:r>
            <a:r>
              <a:rPr lang="en-US" altLang="ja-JP" sz="1200" dirty="0"/>
              <a:t>10</a:t>
            </a:r>
            <a:r>
              <a:rPr lang="ja-JP" altLang="en-US" sz="1200" dirty="0"/>
              <a:t>ポイント以上とすること</a:t>
            </a:r>
            <a:endParaRPr lang="en-US" altLang="ja-JP" sz="1200" dirty="0"/>
          </a:p>
          <a:p>
            <a:pPr marL="285750" indent="-285750">
              <a:buFont typeface="Arial" panose="020B0604020202020204" pitchFamily="34" charset="0"/>
              <a:buChar char="•"/>
            </a:pPr>
            <a:r>
              <a:rPr kumimoji="1" lang="ja-JP" altLang="en-US" sz="1200" dirty="0"/>
              <a:t>日本語で記入すること</a:t>
            </a:r>
            <a:endParaRPr kumimoji="1" lang="en-US" altLang="ja-JP" sz="1200" dirty="0"/>
          </a:p>
          <a:p>
            <a:pPr marL="285750" indent="-285750">
              <a:buFont typeface="Arial" panose="020B0604020202020204" pitchFamily="34" charset="0"/>
              <a:buChar char="•"/>
            </a:pPr>
            <a:r>
              <a:rPr lang="ja-JP" altLang="en-US" sz="1200" dirty="0"/>
              <a:t>提案者の氏名、団体名、企業名、企業ロゴなどを記載しないこと</a:t>
            </a:r>
            <a:endParaRPr kumimoji="1" lang="en-US" altLang="ja-JP" sz="1200" dirty="0"/>
          </a:p>
          <a:p>
            <a:pPr marL="285750" indent="-285750">
              <a:buFont typeface="Arial" panose="020B0604020202020204" pitchFamily="34" charset="0"/>
              <a:buChar char="•"/>
            </a:pPr>
            <a:r>
              <a:rPr lang="ja-JP" altLang="en-US" sz="1200" dirty="0"/>
              <a:t>テンプレート記載の青文字のガイダンスは削除の上で提出すること</a:t>
            </a:r>
            <a:endParaRPr lang="en-US" altLang="ja-JP" sz="1200" dirty="0"/>
          </a:p>
          <a:p>
            <a:pPr marL="285750" indent="-285750">
              <a:buFont typeface="Arial" panose="020B0604020202020204" pitchFamily="34" charset="0"/>
              <a:buChar char="•"/>
            </a:pPr>
            <a:r>
              <a:rPr kumimoji="1" lang="ja-JP" altLang="en-US" sz="1200" dirty="0"/>
              <a:t>ファイルサイズは</a:t>
            </a:r>
            <a:r>
              <a:rPr lang="en-US" altLang="ja-JP" sz="1200" dirty="0"/>
              <a:t>5</a:t>
            </a:r>
            <a:r>
              <a:rPr kumimoji="1" lang="en-US" altLang="ja-JP" sz="1200" dirty="0"/>
              <a:t>MB</a:t>
            </a:r>
            <a:r>
              <a:rPr kumimoji="1" lang="ja-JP" altLang="en-US" sz="1200" dirty="0"/>
              <a:t>以下とすること</a:t>
            </a:r>
            <a:endParaRPr kumimoji="1" lang="en-US" altLang="ja-JP" sz="1200" dirty="0"/>
          </a:p>
          <a:p>
            <a:pPr marL="285750" indent="-285750">
              <a:buFont typeface="Arial" panose="020B0604020202020204" pitchFamily="34" charset="0"/>
              <a:buChar char="•"/>
            </a:pPr>
            <a:r>
              <a:rPr kumimoji="1" lang="ja-JP" altLang="en-US" sz="1200" dirty="0"/>
              <a:t>イラストなどを用いて視覚的に理解しやすい表現とすること</a:t>
            </a:r>
          </a:p>
        </p:txBody>
      </p:sp>
      <p:sp>
        <p:nvSpPr>
          <p:cNvPr id="8" name="スライド番号プレースホルダー 7">
            <a:extLst>
              <a:ext uri="{FF2B5EF4-FFF2-40B4-BE49-F238E27FC236}">
                <a16:creationId xmlns:a16="http://schemas.microsoft.com/office/drawing/2014/main" id="{BF76E416-9858-6B86-4956-BEC19CD9AE35}"/>
              </a:ext>
            </a:extLst>
          </p:cNvPr>
          <p:cNvSpPr>
            <a:spLocks noGrp="1"/>
          </p:cNvSpPr>
          <p:nvPr>
            <p:ph type="sldNum" sz="quarter" idx="12"/>
          </p:nvPr>
        </p:nvSpPr>
        <p:spPr/>
        <p:txBody>
          <a:bodyPr/>
          <a:lstStyle/>
          <a:p>
            <a:fld id="{B01C1EDF-C0B8-4EA1-A637-41AD1961C60F}" type="slidenum">
              <a:rPr kumimoji="1" lang="ja-JP" altLang="en-US" smtClean="0"/>
              <a:t>1</a:t>
            </a:fld>
            <a:endParaRPr kumimoji="1" lang="ja-JP" altLang="en-US"/>
          </a:p>
        </p:txBody>
      </p:sp>
    </p:spTree>
    <p:extLst>
      <p:ext uri="{BB962C8B-B14F-4D97-AF65-F5344CB8AC3E}">
        <p14:creationId xmlns:p14="http://schemas.microsoft.com/office/powerpoint/2010/main" val="2073300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98820-BE33-772B-356A-EEA295B00A1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F50A408-3A52-FB5A-04DA-92258CAA7248}"/>
              </a:ext>
            </a:extLst>
          </p:cNvPr>
          <p:cNvSpPr>
            <a:spLocks noGrp="1"/>
          </p:cNvSpPr>
          <p:nvPr>
            <p:ph type="title"/>
          </p:nvPr>
        </p:nvSpPr>
        <p:spPr>
          <a:xfrm>
            <a:off x="838200" y="365125"/>
            <a:ext cx="10515600" cy="663575"/>
          </a:xfrm>
        </p:spPr>
        <p:txBody>
          <a:bodyPr>
            <a:normAutofit fontScale="90000"/>
          </a:bodyPr>
          <a:lstStyle/>
          <a:p>
            <a:r>
              <a:rPr lang="ja-JP" altLang="en-US" dirty="0">
                <a:latin typeface="ＭＳ Ｐゴシック" panose="020B0600070205080204" pitchFamily="50" charset="-128"/>
                <a:ea typeface="ＭＳ Ｐゴシック" panose="020B0600070205080204" pitchFamily="50" charset="-128"/>
              </a:rPr>
              <a:t>課題背景及び研究の目的</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a:extLst>
              <a:ext uri="{FF2B5EF4-FFF2-40B4-BE49-F238E27FC236}">
                <a16:creationId xmlns:a16="http://schemas.microsoft.com/office/drawing/2014/main" id="{EE3E528F-EB42-92D7-6750-CC1E24F6A747}"/>
              </a:ext>
            </a:extLst>
          </p:cNvPr>
          <p:cNvSpPr>
            <a:spLocks noGrp="1"/>
          </p:cNvSpPr>
          <p:nvPr>
            <p:ph idx="1"/>
          </p:nvPr>
        </p:nvSpPr>
        <p:spPr>
          <a:xfrm>
            <a:off x="838200" y="1794510"/>
            <a:ext cx="5093970" cy="4469130"/>
          </a:xfrm>
          <a:ln>
            <a:solidFill>
              <a:schemeClr val="tx1">
                <a:lumMod val="50000"/>
                <a:lumOff val="50000"/>
              </a:schemeClr>
            </a:solidFill>
          </a:ln>
        </p:spPr>
        <p:txBody>
          <a:bodyPr>
            <a:normAutofit/>
          </a:bodyPr>
          <a:lstStyle/>
          <a:p>
            <a:pPr marL="0" indent="0">
              <a:buNone/>
            </a:pPr>
            <a:r>
              <a:rPr kumimoji="1" lang="ja-JP" altLang="en-US" sz="1200" dirty="0">
                <a:solidFill>
                  <a:srgbClr val="0070C0"/>
                </a:solidFill>
              </a:rPr>
              <a:t>本研究の意義・重要性を把握するうえで必要となる課題の背景について、記載ください。</a:t>
            </a:r>
          </a:p>
        </p:txBody>
      </p:sp>
      <p:sp>
        <p:nvSpPr>
          <p:cNvPr id="4" name="コンテンツ プレースホルダー 2">
            <a:extLst>
              <a:ext uri="{FF2B5EF4-FFF2-40B4-BE49-F238E27FC236}">
                <a16:creationId xmlns:a16="http://schemas.microsoft.com/office/drawing/2014/main" id="{4214307D-D699-D473-0918-6DABC3CBDDC4}"/>
              </a:ext>
            </a:extLst>
          </p:cNvPr>
          <p:cNvSpPr txBox="1">
            <a:spLocks/>
          </p:cNvSpPr>
          <p:nvPr/>
        </p:nvSpPr>
        <p:spPr>
          <a:xfrm>
            <a:off x="6259830" y="1794510"/>
            <a:ext cx="5093970" cy="4469130"/>
          </a:xfrm>
          <a:prstGeom prst="rect">
            <a:avLst/>
          </a:prstGeom>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200" dirty="0">
                <a:solidFill>
                  <a:srgbClr val="0070C0"/>
                </a:solidFill>
              </a:rPr>
              <a:t>研究を通じて目指す内容・方向性・状態・ゴールについて、記載ください。</a:t>
            </a:r>
          </a:p>
        </p:txBody>
      </p:sp>
      <p:sp>
        <p:nvSpPr>
          <p:cNvPr id="7" name="コンテンツ プレースホルダー 2">
            <a:extLst>
              <a:ext uri="{FF2B5EF4-FFF2-40B4-BE49-F238E27FC236}">
                <a16:creationId xmlns:a16="http://schemas.microsoft.com/office/drawing/2014/main" id="{8125E710-F695-6593-AF48-AB4988C813A8}"/>
              </a:ext>
            </a:extLst>
          </p:cNvPr>
          <p:cNvSpPr txBox="1">
            <a:spLocks/>
          </p:cNvSpPr>
          <p:nvPr/>
        </p:nvSpPr>
        <p:spPr>
          <a:xfrm>
            <a:off x="838200" y="1378822"/>
            <a:ext cx="5093970" cy="278289"/>
          </a:xfrm>
          <a:prstGeom prst="rect">
            <a:avLst/>
          </a:prstGeom>
          <a:solidFill>
            <a:schemeClr val="tx1"/>
          </a:solidFill>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200" dirty="0">
                <a:solidFill>
                  <a:schemeClr val="bg1"/>
                </a:solidFill>
              </a:rPr>
              <a:t>課題背景・課題の内容</a:t>
            </a:r>
          </a:p>
        </p:txBody>
      </p:sp>
      <p:sp>
        <p:nvSpPr>
          <p:cNvPr id="8" name="コンテンツ プレースホルダー 2">
            <a:extLst>
              <a:ext uri="{FF2B5EF4-FFF2-40B4-BE49-F238E27FC236}">
                <a16:creationId xmlns:a16="http://schemas.microsoft.com/office/drawing/2014/main" id="{8A923A70-F47E-CB21-290C-A86BA5D94C30}"/>
              </a:ext>
            </a:extLst>
          </p:cNvPr>
          <p:cNvSpPr txBox="1">
            <a:spLocks/>
          </p:cNvSpPr>
          <p:nvPr/>
        </p:nvSpPr>
        <p:spPr>
          <a:xfrm>
            <a:off x="6259830" y="1378822"/>
            <a:ext cx="5093970" cy="278289"/>
          </a:xfrm>
          <a:prstGeom prst="rect">
            <a:avLst/>
          </a:prstGeom>
          <a:solidFill>
            <a:schemeClr val="tx1"/>
          </a:solidFill>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200" dirty="0">
                <a:solidFill>
                  <a:schemeClr val="bg1"/>
                </a:solidFill>
              </a:rPr>
              <a:t>研究の目的</a:t>
            </a:r>
          </a:p>
        </p:txBody>
      </p:sp>
      <p:sp>
        <p:nvSpPr>
          <p:cNvPr id="9" name="スライド番号プレースホルダー 8">
            <a:extLst>
              <a:ext uri="{FF2B5EF4-FFF2-40B4-BE49-F238E27FC236}">
                <a16:creationId xmlns:a16="http://schemas.microsoft.com/office/drawing/2014/main" id="{6C846626-1779-0DD4-BF66-142F03BBBE68}"/>
              </a:ext>
            </a:extLst>
          </p:cNvPr>
          <p:cNvSpPr>
            <a:spLocks noGrp="1"/>
          </p:cNvSpPr>
          <p:nvPr>
            <p:ph type="sldNum" sz="quarter" idx="12"/>
          </p:nvPr>
        </p:nvSpPr>
        <p:spPr/>
        <p:txBody>
          <a:bodyPr/>
          <a:lstStyle/>
          <a:p>
            <a:fld id="{B01C1EDF-C0B8-4EA1-A637-41AD1961C60F}" type="slidenum">
              <a:rPr kumimoji="1" lang="ja-JP" altLang="en-US" smtClean="0"/>
              <a:t>2</a:t>
            </a:fld>
            <a:endParaRPr kumimoji="1" lang="ja-JP" altLang="en-US"/>
          </a:p>
        </p:txBody>
      </p:sp>
    </p:spTree>
    <p:extLst>
      <p:ext uri="{BB962C8B-B14F-4D97-AF65-F5344CB8AC3E}">
        <p14:creationId xmlns:p14="http://schemas.microsoft.com/office/powerpoint/2010/main" val="2578927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3F818-0ED2-E197-B531-D375788C53E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1E8E4FB-33C2-E02B-167E-1854E6C80A7F}"/>
              </a:ext>
            </a:extLst>
          </p:cNvPr>
          <p:cNvSpPr>
            <a:spLocks noGrp="1"/>
          </p:cNvSpPr>
          <p:nvPr>
            <p:ph type="title"/>
          </p:nvPr>
        </p:nvSpPr>
        <p:spPr>
          <a:xfrm>
            <a:off x="838200" y="365125"/>
            <a:ext cx="10515600" cy="663575"/>
          </a:xfrm>
        </p:spPr>
        <p:txBody>
          <a:bodyPr>
            <a:normAutofit fontScale="90000"/>
          </a:bodyPr>
          <a:lstStyle/>
          <a:p>
            <a:r>
              <a:rPr lang="ja-JP" altLang="en-US" dirty="0">
                <a:latin typeface="ＭＳ Ｐゴシック" panose="020B0600070205080204" pitchFamily="50" charset="-128"/>
                <a:ea typeface="ＭＳ Ｐゴシック" panose="020B0600070205080204" pitchFamily="50" charset="-128"/>
              </a:rPr>
              <a:t>解決案の内容（開発した技術）</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a:extLst>
              <a:ext uri="{FF2B5EF4-FFF2-40B4-BE49-F238E27FC236}">
                <a16:creationId xmlns:a16="http://schemas.microsoft.com/office/drawing/2014/main" id="{1118E767-D8A9-17BC-5698-CB7FF677CFA2}"/>
              </a:ext>
            </a:extLst>
          </p:cNvPr>
          <p:cNvSpPr>
            <a:spLocks noGrp="1"/>
          </p:cNvSpPr>
          <p:nvPr>
            <p:ph idx="1"/>
          </p:nvPr>
        </p:nvSpPr>
        <p:spPr>
          <a:xfrm>
            <a:off x="838199" y="1378822"/>
            <a:ext cx="10515599" cy="4884818"/>
          </a:xfrm>
          <a:ln>
            <a:solidFill>
              <a:schemeClr val="tx1">
                <a:lumMod val="50000"/>
                <a:lumOff val="50000"/>
              </a:schemeClr>
            </a:solidFill>
          </a:ln>
        </p:spPr>
        <p:txBody>
          <a:bodyPr>
            <a:normAutofit/>
          </a:bodyPr>
          <a:lstStyle/>
          <a:p>
            <a:pPr marL="0" indent="0">
              <a:buNone/>
            </a:pPr>
            <a:r>
              <a:rPr kumimoji="1" lang="ja-JP" altLang="en-US" sz="1200" dirty="0">
                <a:solidFill>
                  <a:srgbClr val="0070C0"/>
                </a:solidFill>
              </a:rPr>
              <a:t>研究開発した技術・アルゴリズム・量子回路の特徴、工夫ポイントおよび使用するハードウェア・ソフトウェア・アルゴリズムの特徴やシステム構成図など</a:t>
            </a:r>
            <a:r>
              <a:rPr lang="ja-JP" altLang="en-US" sz="1200" dirty="0">
                <a:solidFill>
                  <a:srgbClr val="0070C0"/>
                </a:solidFill>
                <a:latin typeface="游ゴシック" panose="020B0400000000000000" pitchFamily="50" charset="-128"/>
              </a:rPr>
              <a:t>について、記載ください。</a:t>
            </a:r>
            <a:endParaRPr kumimoji="1" lang="ja-JP" altLang="en-US" sz="1200" dirty="0">
              <a:solidFill>
                <a:srgbClr val="0070C0"/>
              </a:solidFill>
            </a:endParaRPr>
          </a:p>
        </p:txBody>
      </p:sp>
      <p:sp>
        <p:nvSpPr>
          <p:cNvPr id="9" name="スライド番号プレースホルダー 8">
            <a:extLst>
              <a:ext uri="{FF2B5EF4-FFF2-40B4-BE49-F238E27FC236}">
                <a16:creationId xmlns:a16="http://schemas.microsoft.com/office/drawing/2014/main" id="{ADCAD88F-D914-4B19-85A6-043761AB61C0}"/>
              </a:ext>
            </a:extLst>
          </p:cNvPr>
          <p:cNvSpPr>
            <a:spLocks noGrp="1"/>
          </p:cNvSpPr>
          <p:nvPr>
            <p:ph type="sldNum" sz="quarter" idx="12"/>
          </p:nvPr>
        </p:nvSpPr>
        <p:spPr/>
        <p:txBody>
          <a:bodyPr/>
          <a:lstStyle/>
          <a:p>
            <a:fld id="{B01C1EDF-C0B8-4EA1-A637-41AD1961C60F}" type="slidenum">
              <a:rPr kumimoji="1" lang="ja-JP" altLang="en-US" smtClean="0"/>
              <a:t>3</a:t>
            </a:fld>
            <a:endParaRPr kumimoji="1" lang="ja-JP" altLang="en-US"/>
          </a:p>
        </p:txBody>
      </p:sp>
    </p:spTree>
    <p:extLst>
      <p:ext uri="{BB962C8B-B14F-4D97-AF65-F5344CB8AC3E}">
        <p14:creationId xmlns:p14="http://schemas.microsoft.com/office/powerpoint/2010/main" val="376409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2F293-6C96-04D4-FA5C-F3F00A2BDD1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34C9C29-B02D-FAD4-3F3E-9102DF1A1CE1}"/>
              </a:ext>
            </a:extLst>
          </p:cNvPr>
          <p:cNvSpPr>
            <a:spLocks noGrp="1"/>
          </p:cNvSpPr>
          <p:nvPr>
            <p:ph type="title"/>
          </p:nvPr>
        </p:nvSpPr>
        <p:spPr>
          <a:xfrm>
            <a:off x="838200" y="365125"/>
            <a:ext cx="10515600" cy="663575"/>
          </a:xfrm>
        </p:spPr>
        <p:txBody>
          <a:bodyPr>
            <a:normAutofit fontScale="90000"/>
          </a:bodyPr>
          <a:lstStyle/>
          <a:p>
            <a:r>
              <a:rPr lang="ja-JP" altLang="en-US" dirty="0">
                <a:latin typeface="ＭＳ Ｐゴシック" panose="020B0600070205080204" pitchFamily="50" charset="-128"/>
                <a:ea typeface="ＭＳ Ｐゴシック" panose="020B0600070205080204" pitchFamily="50" charset="-128"/>
              </a:rPr>
              <a:t>解決案の</a:t>
            </a:r>
            <a:r>
              <a:rPr lang="ja-JP" altLang="en-US">
                <a:latin typeface="ＭＳ Ｐゴシック" panose="020B0600070205080204" pitchFamily="50" charset="-128"/>
                <a:ea typeface="ＭＳ Ｐゴシック" panose="020B0600070205080204" pitchFamily="50" charset="-128"/>
              </a:rPr>
              <a:t>内容（評価方法</a:t>
            </a:r>
            <a:r>
              <a:rPr lang="ja-JP" altLang="en-US" dirty="0">
                <a:latin typeface="ＭＳ Ｐゴシック" panose="020B0600070205080204" pitchFamily="50" charset="-128"/>
                <a:ea typeface="ＭＳ Ｐゴシック" panose="020B0600070205080204" pitchFamily="50" charset="-128"/>
              </a:rPr>
              <a:t>・検証フロー）</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a:extLst>
              <a:ext uri="{FF2B5EF4-FFF2-40B4-BE49-F238E27FC236}">
                <a16:creationId xmlns:a16="http://schemas.microsoft.com/office/drawing/2014/main" id="{1106DA50-2BCC-0691-343E-A254BA5E287A}"/>
              </a:ext>
            </a:extLst>
          </p:cNvPr>
          <p:cNvSpPr>
            <a:spLocks noGrp="1"/>
          </p:cNvSpPr>
          <p:nvPr>
            <p:ph idx="1"/>
          </p:nvPr>
        </p:nvSpPr>
        <p:spPr>
          <a:xfrm>
            <a:off x="838199" y="1378822"/>
            <a:ext cx="10515599" cy="4884818"/>
          </a:xfrm>
          <a:ln>
            <a:solidFill>
              <a:schemeClr val="tx1">
                <a:lumMod val="50000"/>
                <a:lumOff val="50000"/>
              </a:schemeClr>
            </a:solidFill>
          </a:ln>
        </p:spPr>
        <p:txBody>
          <a:bodyPr>
            <a:normAutofit/>
          </a:bodyPr>
          <a:lstStyle/>
          <a:p>
            <a:pPr marL="0" indent="0">
              <a:buNone/>
            </a:pPr>
            <a:r>
              <a:rPr kumimoji="1" lang="ja-JP" altLang="en-US" sz="1200" dirty="0">
                <a:solidFill>
                  <a:srgbClr val="0070C0"/>
                </a:solidFill>
              </a:rPr>
              <a:t>評価指標、開発したソフトウェア・プログラムを評価する手法やフローなどについて記載ください。既存のベンチマークがある場合はベンチマークを必ず明示してください。既存のベンチマークがない場合は実データとの比較や実験的な手法による優位性の確認結果もしくは手法に関する道筋を必ず明示してください。</a:t>
            </a:r>
          </a:p>
        </p:txBody>
      </p:sp>
      <p:sp>
        <p:nvSpPr>
          <p:cNvPr id="9" name="スライド番号プレースホルダー 8">
            <a:extLst>
              <a:ext uri="{FF2B5EF4-FFF2-40B4-BE49-F238E27FC236}">
                <a16:creationId xmlns:a16="http://schemas.microsoft.com/office/drawing/2014/main" id="{80A50559-92BF-D7E3-4B97-43235E3D41FE}"/>
              </a:ext>
            </a:extLst>
          </p:cNvPr>
          <p:cNvSpPr>
            <a:spLocks noGrp="1"/>
          </p:cNvSpPr>
          <p:nvPr>
            <p:ph type="sldNum" sz="quarter" idx="12"/>
          </p:nvPr>
        </p:nvSpPr>
        <p:spPr/>
        <p:txBody>
          <a:bodyPr/>
          <a:lstStyle/>
          <a:p>
            <a:fld id="{B01C1EDF-C0B8-4EA1-A637-41AD1961C60F}" type="slidenum">
              <a:rPr kumimoji="1" lang="ja-JP" altLang="en-US" smtClean="0"/>
              <a:t>4</a:t>
            </a:fld>
            <a:endParaRPr kumimoji="1" lang="ja-JP" altLang="en-US"/>
          </a:p>
        </p:txBody>
      </p:sp>
    </p:spTree>
    <p:extLst>
      <p:ext uri="{BB962C8B-B14F-4D97-AF65-F5344CB8AC3E}">
        <p14:creationId xmlns:p14="http://schemas.microsoft.com/office/powerpoint/2010/main" val="3887099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77530-99F0-01E1-38A5-8F07D670C4E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875EA1A-DE8F-1C3F-141A-E2183841B922}"/>
              </a:ext>
            </a:extLst>
          </p:cNvPr>
          <p:cNvSpPr>
            <a:spLocks noGrp="1"/>
          </p:cNvSpPr>
          <p:nvPr>
            <p:ph type="title"/>
          </p:nvPr>
        </p:nvSpPr>
        <p:spPr>
          <a:xfrm>
            <a:off x="838200" y="365125"/>
            <a:ext cx="10515600" cy="663575"/>
          </a:xfrm>
        </p:spPr>
        <p:txBody>
          <a:bodyPr>
            <a:normAutofit fontScale="90000"/>
          </a:bodyPr>
          <a:lstStyle/>
          <a:p>
            <a:r>
              <a:rPr lang="ja-JP" altLang="en-US" dirty="0">
                <a:latin typeface="ＭＳ Ｐゴシック" panose="020B0600070205080204" pitchFamily="50" charset="-128"/>
                <a:ea typeface="ＭＳ Ｐゴシック" panose="020B0600070205080204" pitchFamily="50" charset="-128"/>
              </a:rPr>
              <a:t>検証結果と考察</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a:extLst>
              <a:ext uri="{FF2B5EF4-FFF2-40B4-BE49-F238E27FC236}">
                <a16:creationId xmlns:a16="http://schemas.microsoft.com/office/drawing/2014/main" id="{F9C2CACC-64BB-027C-41B2-D8B72608205A}"/>
              </a:ext>
            </a:extLst>
          </p:cNvPr>
          <p:cNvSpPr>
            <a:spLocks noGrp="1"/>
          </p:cNvSpPr>
          <p:nvPr>
            <p:ph idx="1"/>
          </p:nvPr>
        </p:nvSpPr>
        <p:spPr>
          <a:xfrm>
            <a:off x="838200" y="1794510"/>
            <a:ext cx="5093970" cy="4469130"/>
          </a:xfrm>
          <a:ln>
            <a:solidFill>
              <a:schemeClr val="tx1">
                <a:lumMod val="50000"/>
                <a:lumOff val="50000"/>
              </a:schemeClr>
            </a:solidFill>
          </a:ln>
        </p:spPr>
        <p:txBody>
          <a:bodyPr>
            <a:normAutofit/>
          </a:bodyPr>
          <a:lstStyle/>
          <a:p>
            <a:pPr marL="0" indent="0">
              <a:buNone/>
            </a:pPr>
            <a:r>
              <a:rPr kumimoji="1" lang="ja-JP" altLang="en-US" sz="1200" dirty="0">
                <a:solidFill>
                  <a:srgbClr val="0070C0"/>
                </a:solidFill>
              </a:rPr>
              <a:t>ハードウェア使用した結果を記載ください。既存のベンチマークがある場合は古典の結果に対する結果を記載。既存のベンチマークがないものについては何が生まれたのか、どんな価値が見出されたのかを記載ください。</a:t>
            </a:r>
          </a:p>
        </p:txBody>
      </p:sp>
      <p:sp>
        <p:nvSpPr>
          <p:cNvPr id="4" name="コンテンツ プレースホルダー 2">
            <a:extLst>
              <a:ext uri="{FF2B5EF4-FFF2-40B4-BE49-F238E27FC236}">
                <a16:creationId xmlns:a16="http://schemas.microsoft.com/office/drawing/2014/main" id="{6A6576DB-F99B-CC4E-56B7-FC41C22537CB}"/>
              </a:ext>
            </a:extLst>
          </p:cNvPr>
          <p:cNvSpPr txBox="1">
            <a:spLocks/>
          </p:cNvSpPr>
          <p:nvPr/>
        </p:nvSpPr>
        <p:spPr>
          <a:xfrm>
            <a:off x="6259830" y="1794510"/>
            <a:ext cx="5093970" cy="4469130"/>
          </a:xfrm>
          <a:prstGeom prst="rect">
            <a:avLst/>
          </a:prstGeom>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1200" dirty="0">
                <a:solidFill>
                  <a:srgbClr val="0070C0"/>
                </a:solidFill>
              </a:rPr>
              <a:t>課題の背景や研究の目的に対して、どのように役立つといえる結果を示したと解釈したのかについて、記載ください。</a:t>
            </a:r>
          </a:p>
        </p:txBody>
      </p:sp>
      <p:sp>
        <p:nvSpPr>
          <p:cNvPr id="7" name="コンテンツ プレースホルダー 2">
            <a:extLst>
              <a:ext uri="{FF2B5EF4-FFF2-40B4-BE49-F238E27FC236}">
                <a16:creationId xmlns:a16="http://schemas.microsoft.com/office/drawing/2014/main" id="{638B933B-E190-05D7-2FC8-B7A209521A60}"/>
              </a:ext>
            </a:extLst>
          </p:cNvPr>
          <p:cNvSpPr txBox="1">
            <a:spLocks/>
          </p:cNvSpPr>
          <p:nvPr/>
        </p:nvSpPr>
        <p:spPr>
          <a:xfrm>
            <a:off x="838200" y="1378822"/>
            <a:ext cx="5093970" cy="278289"/>
          </a:xfrm>
          <a:prstGeom prst="rect">
            <a:avLst/>
          </a:prstGeom>
          <a:solidFill>
            <a:schemeClr val="tx1"/>
          </a:solidFill>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200" dirty="0">
                <a:solidFill>
                  <a:schemeClr val="bg1"/>
                </a:solidFill>
              </a:rPr>
              <a:t>検証結果</a:t>
            </a:r>
          </a:p>
        </p:txBody>
      </p:sp>
      <p:sp>
        <p:nvSpPr>
          <p:cNvPr id="8" name="コンテンツ プレースホルダー 2">
            <a:extLst>
              <a:ext uri="{FF2B5EF4-FFF2-40B4-BE49-F238E27FC236}">
                <a16:creationId xmlns:a16="http://schemas.microsoft.com/office/drawing/2014/main" id="{19F32E4F-4F89-FF9A-CC6B-6E45F649322C}"/>
              </a:ext>
            </a:extLst>
          </p:cNvPr>
          <p:cNvSpPr txBox="1">
            <a:spLocks/>
          </p:cNvSpPr>
          <p:nvPr/>
        </p:nvSpPr>
        <p:spPr>
          <a:xfrm>
            <a:off x="6259830" y="1378822"/>
            <a:ext cx="5093970" cy="278289"/>
          </a:xfrm>
          <a:prstGeom prst="rect">
            <a:avLst/>
          </a:prstGeom>
          <a:solidFill>
            <a:schemeClr val="tx1"/>
          </a:solidFill>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200" dirty="0">
                <a:solidFill>
                  <a:schemeClr val="bg1"/>
                </a:solidFill>
              </a:rPr>
              <a:t>考察</a:t>
            </a:r>
          </a:p>
        </p:txBody>
      </p:sp>
      <p:sp>
        <p:nvSpPr>
          <p:cNvPr id="9" name="スライド番号プレースホルダー 8">
            <a:extLst>
              <a:ext uri="{FF2B5EF4-FFF2-40B4-BE49-F238E27FC236}">
                <a16:creationId xmlns:a16="http://schemas.microsoft.com/office/drawing/2014/main" id="{3E7AF631-2A45-0340-B6B6-E72D1920BCD2}"/>
              </a:ext>
            </a:extLst>
          </p:cNvPr>
          <p:cNvSpPr>
            <a:spLocks noGrp="1"/>
          </p:cNvSpPr>
          <p:nvPr>
            <p:ph type="sldNum" sz="quarter" idx="12"/>
          </p:nvPr>
        </p:nvSpPr>
        <p:spPr/>
        <p:txBody>
          <a:bodyPr/>
          <a:lstStyle/>
          <a:p>
            <a:fld id="{B01C1EDF-C0B8-4EA1-A637-41AD1961C60F}" type="slidenum">
              <a:rPr kumimoji="1" lang="ja-JP" altLang="en-US" smtClean="0"/>
              <a:t>5</a:t>
            </a:fld>
            <a:endParaRPr kumimoji="1" lang="ja-JP" altLang="en-US"/>
          </a:p>
        </p:txBody>
      </p:sp>
    </p:spTree>
    <p:extLst>
      <p:ext uri="{BB962C8B-B14F-4D97-AF65-F5344CB8AC3E}">
        <p14:creationId xmlns:p14="http://schemas.microsoft.com/office/powerpoint/2010/main" val="294960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C9F22-8D59-0029-318E-871E8BFB0C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8ADF119-F2E1-7CCC-9BE2-BA08366678D8}"/>
              </a:ext>
            </a:extLst>
          </p:cNvPr>
          <p:cNvSpPr>
            <a:spLocks noGrp="1"/>
          </p:cNvSpPr>
          <p:nvPr>
            <p:ph type="title"/>
          </p:nvPr>
        </p:nvSpPr>
        <p:spPr>
          <a:xfrm>
            <a:off x="838200" y="365125"/>
            <a:ext cx="10515600" cy="663575"/>
          </a:xfrm>
        </p:spPr>
        <p:txBody>
          <a:bodyPr>
            <a:normAutofit fontScale="90000"/>
          </a:bodyPr>
          <a:lstStyle/>
          <a:p>
            <a:r>
              <a:rPr lang="ja-JP" altLang="en-US" dirty="0">
                <a:latin typeface="ＭＳ Ｐゴシック" panose="020B0600070205080204" pitchFamily="50" charset="-128"/>
                <a:ea typeface="ＭＳ Ｐゴシック" panose="020B0600070205080204" pitchFamily="50" charset="-128"/>
              </a:rPr>
              <a:t>成果を踏まえた今後のビジョン</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a:extLst>
              <a:ext uri="{FF2B5EF4-FFF2-40B4-BE49-F238E27FC236}">
                <a16:creationId xmlns:a16="http://schemas.microsoft.com/office/drawing/2014/main" id="{BC1ABE36-CBF5-3B1F-1240-22D07CC404A4}"/>
              </a:ext>
            </a:extLst>
          </p:cNvPr>
          <p:cNvSpPr>
            <a:spLocks noGrp="1"/>
          </p:cNvSpPr>
          <p:nvPr>
            <p:ph idx="1"/>
          </p:nvPr>
        </p:nvSpPr>
        <p:spPr>
          <a:xfrm>
            <a:off x="838199" y="1378822"/>
            <a:ext cx="10515599" cy="4884818"/>
          </a:xfrm>
          <a:ln>
            <a:solidFill>
              <a:schemeClr val="tx1">
                <a:lumMod val="50000"/>
                <a:lumOff val="50000"/>
              </a:schemeClr>
            </a:solidFill>
          </a:ln>
        </p:spPr>
        <p:txBody>
          <a:bodyPr>
            <a:normAutofit/>
          </a:bodyPr>
          <a:lstStyle/>
          <a:p>
            <a:pPr marL="0" indent="0">
              <a:buNone/>
            </a:pPr>
            <a:r>
              <a:rPr lang="ja-JP" altLang="en-US" sz="1200" dirty="0">
                <a:solidFill>
                  <a:srgbClr val="0070C0"/>
                </a:solidFill>
              </a:rPr>
              <a:t>本成果が課題解決へ寄与するプロセス・ビジョンについて記載ください。また、左記のプロセスにあたって前提となる、</a:t>
            </a:r>
            <a:r>
              <a:rPr kumimoji="1" lang="ja-JP" altLang="en-US" sz="1200" dirty="0">
                <a:solidFill>
                  <a:srgbClr val="0070C0"/>
                </a:solidFill>
              </a:rPr>
              <a:t>将来の技術的進歩の仮説および仮説の根拠について、記載ください。</a:t>
            </a:r>
          </a:p>
        </p:txBody>
      </p:sp>
      <p:sp>
        <p:nvSpPr>
          <p:cNvPr id="9" name="スライド番号プレースホルダー 8">
            <a:extLst>
              <a:ext uri="{FF2B5EF4-FFF2-40B4-BE49-F238E27FC236}">
                <a16:creationId xmlns:a16="http://schemas.microsoft.com/office/drawing/2014/main" id="{03D0E860-5807-FAE6-EBDA-D0181ADA9102}"/>
              </a:ext>
            </a:extLst>
          </p:cNvPr>
          <p:cNvSpPr>
            <a:spLocks noGrp="1"/>
          </p:cNvSpPr>
          <p:nvPr>
            <p:ph type="sldNum" sz="quarter" idx="12"/>
          </p:nvPr>
        </p:nvSpPr>
        <p:spPr/>
        <p:txBody>
          <a:bodyPr/>
          <a:lstStyle/>
          <a:p>
            <a:fld id="{B01C1EDF-C0B8-4EA1-A637-41AD1961C60F}" type="slidenum">
              <a:rPr kumimoji="1" lang="ja-JP" altLang="en-US" smtClean="0"/>
              <a:t>6</a:t>
            </a:fld>
            <a:endParaRPr kumimoji="1" lang="ja-JP" altLang="en-US"/>
          </a:p>
        </p:txBody>
      </p:sp>
    </p:spTree>
    <p:extLst>
      <p:ext uri="{BB962C8B-B14F-4D97-AF65-F5344CB8AC3E}">
        <p14:creationId xmlns:p14="http://schemas.microsoft.com/office/powerpoint/2010/main" val="2103966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53F1F-4563-5056-81AE-FD503C62029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DE87391-F4C9-D04D-2EEB-8797F673CA0B}"/>
              </a:ext>
            </a:extLst>
          </p:cNvPr>
          <p:cNvSpPr>
            <a:spLocks noGrp="1"/>
          </p:cNvSpPr>
          <p:nvPr>
            <p:ph type="title"/>
          </p:nvPr>
        </p:nvSpPr>
        <p:spPr>
          <a:xfrm>
            <a:off x="838200" y="365125"/>
            <a:ext cx="10515600" cy="663575"/>
          </a:xfrm>
        </p:spPr>
        <p:txBody>
          <a:bodyPr>
            <a:normAutofit fontScale="90000"/>
          </a:bodyPr>
          <a:lstStyle/>
          <a:p>
            <a:r>
              <a:rPr lang="ja-JP" altLang="en-US" dirty="0">
                <a:latin typeface="ＭＳ Ｐゴシック" panose="020B0600070205080204" pitchFamily="50" charset="-128"/>
                <a:ea typeface="ＭＳ Ｐゴシック" panose="020B0600070205080204" pitchFamily="50" charset="-128"/>
              </a:rPr>
              <a:t>成果のポイント</a:t>
            </a:r>
            <a:endParaRPr kumimoji="1" lang="ja-JP" altLang="en-US" dirty="0">
              <a:latin typeface="ＭＳ Ｐゴシック" panose="020B0600070205080204" pitchFamily="50" charset="-128"/>
              <a:ea typeface="ＭＳ Ｐゴシック" panose="020B0600070205080204" pitchFamily="50" charset="-128"/>
            </a:endParaRPr>
          </a:p>
        </p:txBody>
      </p:sp>
      <p:sp>
        <p:nvSpPr>
          <p:cNvPr id="3" name="コンテンツ プレースホルダー 2">
            <a:extLst>
              <a:ext uri="{FF2B5EF4-FFF2-40B4-BE49-F238E27FC236}">
                <a16:creationId xmlns:a16="http://schemas.microsoft.com/office/drawing/2014/main" id="{1BD76605-2144-4729-D64B-226CCA6E9E87}"/>
              </a:ext>
            </a:extLst>
          </p:cNvPr>
          <p:cNvSpPr>
            <a:spLocks noGrp="1"/>
          </p:cNvSpPr>
          <p:nvPr>
            <p:ph idx="1"/>
          </p:nvPr>
        </p:nvSpPr>
        <p:spPr>
          <a:xfrm>
            <a:off x="2483318" y="2342346"/>
            <a:ext cx="8870480" cy="936000"/>
          </a:xfrm>
          <a:ln>
            <a:solidFill>
              <a:schemeClr val="tx1">
                <a:lumMod val="50000"/>
                <a:lumOff val="50000"/>
              </a:schemeClr>
            </a:solidFill>
          </a:ln>
        </p:spPr>
        <p:txBody>
          <a:bodyPr>
            <a:normAutofit/>
          </a:bodyPr>
          <a:lstStyle/>
          <a:p>
            <a:pPr marL="0" indent="0">
              <a:buNone/>
            </a:pPr>
            <a:r>
              <a:rPr kumimoji="1" lang="ja-JP" altLang="en-US" sz="1200" dirty="0">
                <a:solidFill>
                  <a:srgbClr val="0070C0"/>
                </a:solidFill>
              </a:rPr>
              <a:t>課題の解決に対して、本成果のどれだけ貢献したか（課題の困難さ、得られた成果と課題解決の関係性など）を記載ください。</a:t>
            </a:r>
          </a:p>
        </p:txBody>
      </p:sp>
      <p:sp>
        <p:nvSpPr>
          <p:cNvPr id="9" name="スライド番号プレースホルダー 8">
            <a:extLst>
              <a:ext uri="{FF2B5EF4-FFF2-40B4-BE49-F238E27FC236}">
                <a16:creationId xmlns:a16="http://schemas.microsoft.com/office/drawing/2014/main" id="{4E2F28E2-A6E2-A1F9-7F6B-D8EFD6E7D3FB}"/>
              </a:ext>
            </a:extLst>
          </p:cNvPr>
          <p:cNvSpPr>
            <a:spLocks noGrp="1"/>
          </p:cNvSpPr>
          <p:nvPr>
            <p:ph type="sldNum" sz="quarter" idx="12"/>
          </p:nvPr>
        </p:nvSpPr>
        <p:spPr/>
        <p:txBody>
          <a:bodyPr/>
          <a:lstStyle/>
          <a:p>
            <a:fld id="{B01C1EDF-C0B8-4EA1-A637-41AD1961C60F}" type="slidenum">
              <a:rPr kumimoji="1" lang="ja-JP" altLang="en-US" smtClean="0"/>
              <a:t>7</a:t>
            </a:fld>
            <a:endParaRPr kumimoji="1" lang="ja-JP" altLang="en-US"/>
          </a:p>
        </p:txBody>
      </p:sp>
      <p:sp>
        <p:nvSpPr>
          <p:cNvPr id="6" name="コンテンツ プレースホルダー 2">
            <a:extLst>
              <a:ext uri="{FF2B5EF4-FFF2-40B4-BE49-F238E27FC236}">
                <a16:creationId xmlns:a16="http://schemas.microsoft.com/office/drawing/2014/main" id="{CE57289B-944A-C848-7401-555E6FB7300C}"/>
              </a:ext>
            </a:extLst>
          </p:cNvPr>
          <p:cNvSpPr txBox="1">
            <a:spLocks/>
          </p:cNvSpPr>
          <p:nvPr/>
        </p:nvSpPr>
        <p:spPr>
          <a:xfrm>
            <a:off x="838200" y="2342346"/>
            <a:ext cx="1481488" cy="936000"/>
          </a:xfrm>
          <a:prstGeom prst="rect">
            <a:avLst/>
          </a:prstGeom>
          <a:solidFill>
            <a:schemeClr val="tx1"/>
          </a:solidFill>
          <a:ln>
            <a:solidFill>
              <a:schemeClr val="tx1">
                <a:lumMod val="50000"/>
                <a:lumOff val="5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200" dirty="0">
                <a:solidFill>
                  <a:schemeClr val="bg1"/>
                </a:solidFill>
              </a:rPr>
              <a:t>課題解決への</a:t>
            </a:r>
            <a:endParaRPr lang="en-US" altLang="ja-JP" sz="1200" dirty="0">
              <a:solidFill>
                <a:schemeClr val="bg1"/>
              </a:solidFill>
            </a:endParaRPr>
          </a:p>
          <a:p>
            <a:pPr marL="0" indent="0" algn="ctr">
              <a:buFont typeface="Arial" panose="020B0604020202020204" pitchFamily="34" charset="0"/>
              <a:buNone/>
            </a:pPr>
            <a:r>
              <a:rPr lang="ja-JP" altLang="en-US" sz="1200" dirty="0">
                <a:solidFill>
                  <a:schemeClr val="bg1"/>
                </a:solidFill>
              </a:rPr>
              <a:t>貢献度</a:t>
            </a:r>
          </a:p>
        </p:txBody>
      </p:sp>
      <p:sp>
        <p:nvSpPr>
          <p:cNvPr id="10" name="コンテンツ プレースホルダー 2">
            <a:extLst>
              <a:ext uri="{FF2B5EF4-FFF2-40B4-BE49-F238E27FC236}">
                <a16:creationId xmlns:a16="http://schemas.microsoft.com/office/drawing/2014/main" id="{CC917168-BD6B-FD1E-A5F8-6F35803484BD}"/>
              </a:ext>
            </a:extLst>
          </p:cNvPr>
          <p:cNvSpPr txBox="1">
            <a:spLocks/>
          </p:cNvSpPr>
          <p:nvPr/>
        </p:nvSpPr>
        <p:spPr>
          <a:xfrm>
            <a:off x="838200" y="5461986"/>
            <a:ext cx="1481488" cy="936000"/>
          </a:xfrm>
          <a:prstGeom prst="rect">
            <a:avLst/>
          </a:prstGeom>
          <a:solidFill>
            <a:schemeClr val="tx1"/>
          </a:solidFill>
          <a:ln>
            <a:solidFill>
              <a:schemeClr val="tx1">
                <a:lumMod val="50000"/>
                <a:lumOff val="5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200" dirty="0">
                <a:solidFill>
                  <a:schemeClr val="bg1"/>
                </a:solidFill>
              </a:rPr>
              <a:t>成果の他課題</a:t>
            </a:r>
            <a:r>
              <a:rPr lang="en-US" altLang="ja-JP" sz="1200" dirty="0">
                <a:solidFill>
                  <a:schemeClr val="bg1"/>
                </a:solidFill>
              </a:rPr>
              <a:t>/</a:t>
            </a:r>
            <a:r>
              <a:rPr lang="ja-JP" altLang="en-US" sz="1200" dirty="0">
                <a:solidFill>
                  <a:schemeClr val="bg1"/>
                </a:solidFill>
              </a:rPr>
              <a:t>他領域への展開・適用可能性</a:t>
            </a:r>
          </a:p>
        </p:txBody>
      </p:sp>
      <p:sp>
        <p:nvSpPr>
          <p:cNvPr id="11" name="コンテンツ プレースホルダー 2">
            <a:extLst>
              <a:ext uri="{FF2B5EF4-FFF2-40B4-BE49-F238E27FC236}">
                <a16:creationId xmlns:a16="http://schemas.microsoft.com/office/drawing/2014/main" id="{28FAF7FA-844C-38A3-48BD-FA1E26396FAE}"/>
              </a:ext>
            </a:extLst>
          </p:cNvPr>
          <p:cNvSpPr txBox="1">
            <a:spLocks/>
          </p:cNvSpPr>
          <p:nvPr/>
        </p:nvSpPr>
        <p:spPr>
          <a:xfrm>
            <a:off x="2483318" y="4422106"/>
            <a:ext cx="8870480" cy="936000"/>
          </a:xfrm>
          <a:prstGeom prst="rect">
            <a:avLst/>
          </a:prstGeom>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200" dirty="0">
                <a:solidFill>
                  <a:srgbClr val="0070C0"/>
                </a:solidFill>
              </a:rPr>
              <a:t>・社会的インパクト（定性的に誰の何がなぜどう変わるのか）</a:t>
            </a:r>
            <a:br>
              <a:rPr lang="ja-JP" altLang="en-US" sz="1200" dirty="0">
                <a:solidFill>
                  <a:srgbClr val="0070C0"/>
                </a:solidFill>
              </a:rPr>
            </a:br>
            <a:r>
              <a:rPr lang="ja-JP" altLang="en-US" sz="1200" dirty="0">
                <a:solidFill>
                  <a:srgbClr val="0070C0"/>
                </a:solidFill>
              </a:rPr>
              <a:t>・経済的インパクト（定性的に誰の何がなぜどう変わるのか）</a:t>
            </a:r>
            <a:br>
              <a:rPr lang="ja-JP" altLang="en-US" sz="1200" dirty="0">
                <a:solidFill>
                  <a:srgbClr val="0070C0"/>
                </a:solidFill>
              </a:rPr>
            </a:br>
            <a:r>
              <a:rPr lang="en-US" altLang="ja-JP" sz="1200" dirty="0">
                <a:solidFill>
                  <a:srgbClr val="0070C0"/>
                </a:solidFill>
              </a:rPr>
              <a:t>※</a:t>
            </a:r>
            <a:r>
              <a:rPr lang="ja-JP" altLang="en-US" sz="1200" dirty="0">
                <a:solidFill>
                  <a:srgbClr val="0070C0"/>
                </a:solidFill>
              </a:rPr>
              <a:t>定量的な指標が示せる場合は根拠とともに記載（</a:t>
            </a:r>
            <a:r>
              <a:rPr lang="en-US" altLang="ja-JP" sz="1200" dirty="0">
                <a:solidFill>
                  <a:srgbClr val="0070C0"/>
                </a:solidFill>
              </a:rPr>
              <a:t>2030</a:t>
            </a:r>
            <a:r>
              <a:rPr lang="ja-JP" altLang="en-US" sz="1200" dirty="0">
                <a:solidFill>
                  <a:srgbClr val="0070C0"/>
                </a:solidFill>
              </a:rPr>
              <a:t>年</a:t>
            </a:r>
            <a:r>
              <a:rPr lang="en-US" altLang="ja-JP" sz="1200" dirty="0">
                <a:solidFill>
                  <a:srgbClr val="0070C0"/>
                </a:solidFill>
              </a:rPr>
              <a:t>,2040</a:t>
            </a:r>
            <a:r>
              <a:rPr lang="ja-JP" altLang="en-US" sz="1200" dirty="0">
                <a:solidFill>
                  <a:srgbClr val="0070C0"/>
                </a:solidFill>
              </a:rPr>
              <a:t>年</a:t>
            </a:r>
            <a:r>
              <a:rPr lang="en-US" altLang="ja-JP" sz="1200" dirty="0">
                <a:solidFill>
                  <a:srgbClr val="0070C0"/>
                </a:solidFill>
              </a:rPr>
              <a:t>,2050</a:t>
            </a:r>
            <a:r>
              <a:rPr lang="ja-JP" altLang="en-US" sz="1200" dirty="0">
                <a:solidFill>
                  <a:srgbClr val="0070C0"/>
                </a:solidFill>
              </a:rPr>
              <a:t>年時点のおける記載を想定）</a:t>
            </a:r>
            <a:endParaRPr lang="en-US" altLang="ja-JP" sz="1200" dirty="0">
              <a:solidFill>
                <a:srgbClr val="0070C0"/>
              </a:solidFill>
            </a:endParaRPr>
          </a:p>
        </p:txBody>
      </p:sp>
      <p:sp>
        <p:nvSpPr>
          <p:cNvPr id="4" name="コンテンツ プレースホルダー 2">
            <a:extLst>
              <a:ext uri="{FF2B5EF4-FFF2-40B4-BE49-F238E27FC236}">
                <a16:creationId xmlns:a16="http://schemas.microsoft.com/office/drawing/2014/main" id="{20694619-CCA8-F2D7-028A-59DA346E81F5}"/>
              </a:ext>
            </a:extLst>
          </p:cNvPr>
          <p:cNvSpPr txBox="1">
            <a:spLocks/>
          </p:cNvSpPr>
          <p:nvPr/>
        </p:nvSpPr>
        <p:spPr>
          <a:xfrm>
            <a:off x="838200" y="4422106"/>
            <a:ext cx="1481488" cy="936000"/>
          </a:xfrm>
          <a:prstGeom prst="rect">
            <a:avLst/>
          </a:prstGeom>
          <a:solidFill>
            <a:schemeClr val="tx1"/>
          </a:solidFill>
          <a:ln>
            <a:solidFill>
              <a:schemeClr val="tx1">
                <a:lumMod val="50000"/>
                <a:lumOff val="5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200" dirty="0">
                <a:solidFill>
                  <a:schemeClr val="bg1"/>
                </a:solidFill>
              </a:rPr>
              <a:t>成果により期待される経済・社会インパクト</a:t>
            </a:r>
          </a:p>
        </p:txBody>
      </p:sp>
      <p:sp>
        <p:nvSpPr>
          <p:cNvPr id="5" name="コンテンツ プレースホルダー 2">
            <a:extLst>
              <a:ext uri="{FF2B5EF4-FFF2-40B4-BE49-F238E27FC236}">
                <a16:creationId xmlns:a16="http://schemas.microsoft.com/office/drawing/2014/main" id="{C9D8528D-A993-334D-97F8-14F9E7F6C902}"/>
              </a:ext>
            </a:extLst>
          </p:cNvPr>
          <p:cNvSpPr txBox="1">
            <a:spLocks/>
          </p:cNvSpPr>
          <p:nvPr/>
        </p:nvSpPr>
        <p:spPr>
          <a:xfrm>
            <a:off x="2483318" y="5461986"/>
            <a:ext cx="8870480" cy="936000"/>
          </a:xfrm>
          <a:prstGeom prst="rect">
            <a:avLst/>
          </a:prstGeom>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200" dirty="0">
                <a:solidFill>
                  <a:srgbClr val="0070C0"/>
                </a:solidFill>
              </a:rPr>
              <a:t>対象課題以外への展開可能性について、記載ください。</a:t>
            </a:r>
          </a:p>
        </p:txBody>
      </p:sp>
      <p:sp>
        <p:nvSpPr>
          <p:cNvPr id="7" name="コンテンツ プレースホルダー 2">
            <a:extLst>
              <a:ext uri="{FF2B5EF4-FFF2-40B4-BE49-F238E27FC236}">
                <a16:creationId xmlns:a16="http://schemas.microsoft.com/office/drawing/2014/main" id="{3C6A6CD8-64D2-940B-17AC-0EEA31E1D5F0}"/>
              </a:ext>
            </a:extLst>
          </p:cNvPr>
          <p:cNvSpPr txBox="1">
            <a:spLocks/>
          </p:cNvSpPr>
          <p:nvPr/>
        </p:nvSpPr>
        <p:spPr>
          <a:xfrm>
            <a:off x="2483318" y="1302466"/>
            <a:ext cx="8870480" cy="936000"/>
          </a:xfrm>
          <a:prstGeom prst="rect">
            <a:avLst/>
          </a:prstGeom>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200" dirty="0">
                <a:solidFill>
                  <a:srgbClr val="0070C0"/>
                </a:solidFill>
              </a:rPr>
              <a:t>量子有用性を創出しているポイントもしくは将来的に量子有用性を創出すると期待されるポイントや根拠を記載ください。</a:t>
            </a:r>
          </a:p>
        </p:txBody>
      </p:sp>
      <p:sp>
        <p:nvSpPr>
          <p:cNvPr id="8" name="コンテンツ プレースホルダー 2">
            <a:extLst>
              <a:ext uri="{FF2B5EF4-FFF2-40B4-BE49-F238E27FC236}">
                <a16:creationId xmlns:a16="http://schemas.microsoft.com/office/drawing/2014/main" id="{0D80AE81-1760-BA66-3A82-E729189CFCF7}"/>
              </a:ext>
            </a:extLst>
          </p:cNvPr>
          <p:cNvSpPr txBox="1">
            <a:spLocks/>
          </p:cNvSpPr>
          <p:nvPr/>
        </p:nvSpPr>
        <p:spPr>
          <a:xfrm>
            <a:off x="838200" y="1302466"/>
            <a:ext cx="1481488" cy="936000"/>
          </a:xfrm>
          <a:prstGeom prst="rect">
            <a:avLst/>
          </a:prstGeom>
          <a:solidFill>
            <a:schemeClr val="tx1"/>
          </a:solidFill>
          <a:ln>
            <a:solidFill>
              <a:schemeClr val="tx1">
                <a:lumMod val="50000"/>
                <a:lumOff val="5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200" dirty="0">
                <a:solidFill>
                  <a:schemeClr val="bg1"/>
                </a:solidFill>
              </a:rPr>
              <a:t>量子有用性</a:t>
            </a:r>
          </a:p>
        </p:txBody>
      </p:sp>
      <p:sp>
        <p:nvSpPr>
          <p:cNvPr id="12" name="コンテンツ プレースホルダー 2">
            <a:extLst>
              <a:ext uri="{FF2B5EF4-FFF2-40B4-BE49-F238E27FC236}">
                <a16:creationId xmlns:a16="http://schemas.microsoft.com/office/drawing/2014/main" id="{9707E7CA-6948-4609-DCAF-AD6F161C8BC6}"/>
              </a:ext>
            </a:extLst>
          </p:cNvPr>
          <p:cNvSpPr txBox="1">
            <a:spLocks/>
          </p:cNvSpPr>
          <p:nvPr/>
        </p:nvSpPr>
        <p:spPr>
          <a:xfrm>
            <a:off x="2483318" y="3382226"/>
            <a:ext cx="8870480" cy="936000"/>
          </a:xfrm>
          <a:prstGeom prst="rect">
            <a:avLst/>
          </a:prstGeom>
          <a:ln>
            <a:solidFill>
              <a:schemeClr val="tx1">
                <a:lumMod val="50000"/>
                <a:lumOff val="5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200" dirty="0">
                <a:solidFill>
                  <a:srgbClr val="0070C0"/>
                </a:solidFill>
              </a:rPr>
              <a:t>・ゴール設定</a:t>
            </a:r>
            <a:r>
              <a:rPr lang="en-US" altLang="ja-JP" sz="1200" dirty="0">
                <a:solidFill>
                  <a:srgbClr val="0070C0"/>
                </a:solidFill>
              </a:rPr>
              <a:t>/</a:t>
            </a:r>
            <a:r>
              <a:rPr lang="ja-JP" altLang="en-US" sz="1200" dirty="0">
                <a:solidFill>
                  <a:srgbClr val="0070C0"/>
                </a:solidFill>
              </a:rPr>
              <a:t>手法</a:t>
            </a:r>
            <a:r>
              <a:rPr lang="en-US" altLang="ja-JP" sz="1200" dirty="0">
                <a:solidFill>
                  <a:srgbClr val="0070C0"/>
                </a:solidFill>
              </a:rPr>
              <a:t>/</a:t>
            </a:r>
            <a:r>
              <a:rPr lang="ja-JP" altLang="en-US" sz="1200" dirty="0">
                <a:solidFill>
                  <a:srgbClr val="0070C0"/>
                </a:solidFill>
              </a:rPr>
              <a:t>成果の新規性・独自性のポイント</a:t>
            </a:r>
            <a:br>
              <a:rPr lang="ja-JP" altLang="en-US" sz="1200" dirty="0">
                <a:solidFill>
                  <a:srgbClr val="0070C0"/>
                </a:solidFill>
              </a:rPr>
            </a:br>
            <a:r>
              <a:rPr lang="ja-JP" altLang="en-US" sz="1200" dirty="0">
                <a:solidFill>
                  <a:srgbClr val="0070C0"/>
                </a:solidFill>
              </a:rPr>
              <a:t>・新規性・独自性の課題解決・社会実装期間の短縮・市場拡大との関係性</a:t>
            </a:r>
          </a:p>
        </p:txBody>
      </p:sp>
      <p:sp>
        <p:nvSpPr>
          <p:cNvPr id="13" name="コンテンツ プレースホルダー 2">
            <a:extLst>
              <a:ext uri="{FF2B5EF4-FFF2-40B4-BE49-F238E27FC236}">
                <a16:creationId xmlns:a16="http://schemas.microsoft.com/office/drawing/2014/main" id="{14BA7C45-BD01-B9B1-32B9-87165979A84A}"/>
              </a:ext>
            </a:extLst>
          </p:cNvPr>
          <p:cNvSpPr txBox="1">
            <a:spLocks/>
          </p:cNvSpPr>
          <p:nvPr/>
        </p:nvSpPr>
        <p:spPr>
          <a:xfrm>
            <a:off x="838200" y="3382226"/>
            <a:ext cx="1481488" cy="936000"/>
          </a:xfrm>
          <a:prstGeom prst="rect">
            <a:avLst/>
          </a:prstGeom>
          <a:solidFill>
            <a:schemeClr val="tx1"/>
          </a:solidFill>
          <a:ln>
            <a:solidFill>
              <a:schemeClr val="tx1">
                <a:lumMod val="50000"/>
                <a:lumOff val="5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Font typeface="Arial" panose="020B0604020202020204" pitchFamily="34" charset="0"/>
              <a:buNone/>
            </a:pPr>
            <a:r>
              <a:rPr lang="ja-JP" altLang="en-US" sz="1200" dirty="0">
                <a:solidFill>
                  <a:schemeClr val="bg1"/>
                </a:solidFill>
              </a:rPr>
              <a:t>新規性・独自性</a:t>
            </a:r>
          </a:p>
        </p:txBody>
      </p:sp>
    </p:spTree>
    <p:extLst>
      <p:ext uri="{BB962C8B-B14F-4D97-AF65-F5344CB8AC3E}">
        <p14:creationId xmlns:p14="http://schemas.microsoft.com/office/powerpoint/2010/main" val="263642566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D88A953C631642B0104CA1CD205B9C" ma:contentTypeVersion="16" ma:contentTypeDescription="Create a new document." ma:contentTypeScope="" ma:versionID="ea287139b2f5ca15d02f57fa6020d64a">
  <xsd:schema xmlns:xsd="http://www.w3.org/2001/XMLSchema" xmlns:xs="http://www.w3.org/2001/XMLSchema" xmlns:p="http://schemas.microsoft.com/office/2006/metadata/properties" xmlns:ns2="7245b45d-0dba-40f9-9703-d7f4841df33d" xmlns:ns3="9e1750c2-846e-4b09-b77d-f34f0969b429" targetNamespace="http://schemas.microsoft.com/office/2006/metadata/properties" ma:root="true" ma:fieldsID="f7f3e1c19bc1920a4c08d2aa21305623" ns2:_="" ns3:_="">
    <xsd:import namespace="7245b45d-0dba-40f9-9703-d7f4841df33d"/>
    <xsd:import namespace="9e1750c2-846e-4b09-b77d-f34f0969b42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45b45d-0dba-40f9-9703-d7f4841df3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7bde53e-b0a2-4e98-8550-8a152603f3a2"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e1750c2-846e-4b09-b77d-f34f0969b42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6f52e4e1-15f8-43da-bfc4-4cc8c1f35f4c}" ma:internalName="TaxCatchAll" ma:showField="CatchAllData" ma:web="9e1750c2-846e-4b09-b77d-f34f0969b429">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e1750c2-846e-4b09-b77d-f34f0969b429" xsi:nil="true"/>
    <lcf76f155ced4ddcb4097134ff3c332f xmlns="7245b45d-0dba-40f9-9703-d7f4841df33d">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747EA0-B811-43A9-82FC-703DB3CA94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45b45d-0dba-40f9-9703-d7f4841df33d"/>
    <ds:schemaRef ds:uri="9e1750c2-846e-4b09-b77d-f34f0969b4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35BB5B0-F90B-461F-BE3B-0FF2D8013287}">
  <ds:schemaRefs>
    <ds:schemaRef ds:uri="http://schemas.microsoft.com/office/2006/metadata/properties"/>
    <ds:schemaRef ds:uri="http://schemas.microsoft.com/office/infopath/2007/PartnerControls"/>
    <ds:schemaRef ds:uri="9e1750c2-846e-4b09-b77d-f34f0969b429"/>
    <ds:schemaRef ds:uri="7245b45d-0dba-40f9-9703-d7f4841df33d"/>
  </ds:schemaRefs>
</ds:datastoreItem>
</file>

<file path=customXml/itemProps3.xml><?xml version="1.0" encoding="utf-8"?>
<ds:datastoreItem xmlns:ds="http://schemas.openxmlformats.org/officeDocument/2006/customXml" ds:itemID="{81B1FAAB-4FA1-4EFF-A71C-46BCCE3FDC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561</TotalTime>
  <Words>763</Words>
  <Application>Microsoft Office PowerPoint</Application>
  <PresentationFormat>ワイド画面</PresentationFormat>
  <Paragraphs>58</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Ｐゴシック</vt:lpstr>
      <vt:lpstr>游ゴシック</vt:lpstr>
      <vt:lpstr>游ゴシック Light</vt:lpstr>
      <vt:lpstr>Arial</vt:lpstr>
      <vt:lpstr>Office テーマ</vt:lpstr>
      <vt:lpstr>NEDO懸賞金活用型プログラム／量子コンピュータを用いた 社会問題ソリューション開発  成果報告書 概要版</vt:lpstr>
      <vt:lpstr>課題背景及び研究の目的</vt:lpstr>
      <vt:lpstr>解決案の内容（開発した技術）</vt:lpstr>
      <vt:lpstr>解決案の内容（評価方法・検証フロー）</vt:lpstr>
      <vt:lpstr>検証結果と考察</vt:lpstr>
      <vt:lpstr>成果を踏まえた今後のビジョン</vt:lpstr>
      <vt:lpstr>成果のポイント</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Hiroki Okuda (JP)</dc:creator>
  <cp:lastModifiedBy>Hiroki Okuda (JP)</cp:lastModifiedBy>
  <cp:revision>13</cp:revision>
  <dcterms:created xsi:type="dcterms:W3CDTF">2025-11-17T04:55:40Z</dcterms:created>
  <dcterms:modified xsi:type="dcterms:W3CDTF">2025-12-23T03:49:52Z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0x01010082D88A953C631642B0104CA1CD205B9C</vt:lpwstr>
  </property>
  <property fmtid="{D5CDD505-2E9C-101B-9397-08002B2CF9AE}" pid="3" name="MediaServiceImageTags">
    <vt:lpwstr/>
  </property>
</Properties>
</file>